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762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Практические </a:t>
            </a:r>
            <a:r>
              <a:rPr lang="ru-RU" dirty="0" smtClean="0"/>
              <a:t>задания</a:t>
            </a:r>
            <a:br>
              <a:rPr lang="ru-RU" dirty="0" smtClean="0"/>
            </a:br>
            <a:r>
              <a:rPr lang="ru-RU" dirty="0" smtClean="0"/>
              <a:t>по теме </a:t>
            </a:r>
            <a:br>
              <a:rPr lang="ru-RU" dirty="0" smtClean="0"/>
            </a:br>
            <a:r>
              <a:rPr lang="ru-RU" dirty="0" smtClean="0"/>
              <a:t>«Глобальные компетенции»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7 классы</a:t>
            </a:r>
          </a:p>
          <a:p>
            <a:r>
              <a:rPr lang="ru-RU" b="1" dirty="0" err="1" smtClean="0"/>
              <a:t>Осовская</a:t>
            </a:r>
            <a:r>
              <a:rPr lang="ru-RU" b="1" dirty="0" smtClean="0"/>
              <a:t> А.А.</a:t>
            </a:r>
          </a:p>
          <a:p>
            <a:r>
              <a:rPr lang="ru-RU" b="1" dirty="0" smtClean="0"/>
              <a:t>МБОУ «</a:t>
            </a:r>
            <a:r>
              <a:rPr lang="ru-RU" b="1" dirty="0" err="1" smtClean="0"/>
              <a:t>Тотемская</a:t>
            </a:r>
            <a:r>
              <a:rPr lang="ru-RU" b="1" smtClean="0"/>
              <a:t> СОШ №2»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7511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14872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ru-RU" b="1" dirty="0" smtClean="0"/>
              <a:t>7.События </a:t>
            </a:r>
            <a:r>
              <a:rPr lang="ru-RU" b="1" dirty="0"/>
              <a:t>в </a:t>
            </a:r>
            <a:r>
              <a:rPr lang="ru-RU" b="1" dirty="0" err="1"/>
              <a:t>Зедландии</a:t>
            </a:r>
            <a:r>
              <a:rPr lang="ru-RU" b="1" dirty="0"/>
              <a:t> комментировали международные обозреватели. Известный журналист писал: «Проект мог расколоть общество, но этого не случилось. </a:t>
            </a:r>
            <a:r>
              <a:rPr lang="ru-RU" b="1" dirty="0" err="1"/>
              <a:t>Зедландцы</a:t>
            </a:r>
            <a:r>
              <a:rPr lang="ru-RU" b="1" dirty="0"/>
              <a:t> проявили мудрость, и никому не пришло в голову заявить, что налоги платят все граждане, а выгоду от проекта получат только жители горной </a:t>
            </a:r>
            <a:r>
              <a:rPr lang="ru-RU" b="1" dirty="0" err="1"/>
              <a:t>Зедландии</a:t>
            </a:r>
            <a:r>
              <a:rPr lang="ru-RU" b="1" dirty="0"/>
              <a:t>. Это, несомненно, было бы ошибочное заявление, потому что</a:t>
            </a:r>
            <a:r>
              <a:rPr lang="ru-RU" b="1" dirty="0" smtClean="0"/>
              <a:t>...</a:t>
            </a:r>
            <a:r>
              <a:rPr lang="ru-RU" dirty="0" smtClean="0"/>
              <a:t>»</a:t>
            </a:r>
          </a:p>
          <a:p>
            <a:pPr marL="0" lvl="0" indent="0">
              <a:buNone/>
            </a:pPr>
            <a:r>
              <a:rPr lang="ru-RU" dirty="0" smtClean="0"/>
              <a:t> </a:t>
            </a:r>
            <a:r>
              <a:rPr lang="ru-RU" i="1" dirty="0"/>
              <a:t>Предположите, какие два объяснения мог привести </a:t>
            </a:r>
            <a:r>
              <a:rPr lang="ru-RU" i="1" dirty="0" smtClean="0"/>
              <a:t>журналист.</a:t>
            </a:r>
          </a:p>
          <a:p>
            <a:pPr marL="0" lvl="0" indent="0">
              <a:buNone/>
            </a:pPr>
            <a:endParaRPr lang="ru-RU" i="1" dirty="0" smtClean="0"/>
          </a:p>
          <a:p>
            <a:pPr marL="0" lvl="0" indent="0">
              <a:buNone/>
            </a:pPr>
            <a:r>
              <a:rPr lang="ru-RU" i="1" dirty="0" smtClean="0"/>
              <a:t>Объяснение1.</a:t>
            </a:r>
          </a:p>
          <a:p>
            <a:pPr marL="0" lvl="0" indent="0">
              <a:buNone/>
            </a:pPr>
            <a:r>
              <a:rPr lang="ru-RU" i="1" dirty="0" smtClean="0"/>
              <a:t>Объяснение 2.</a:t>
            </a:r>
            <a:endParaRPr lang="ru-RU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131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45224"/>
            <a:ext cx="8183880" cy="58981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Семейные ценности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В семье Гордеевых принято совместно отмечать разные праздники. Особое место среди них принадлежит дням рождения. Младшие готовят смешные сценки и сюрпризы, старшие покупают подарки. В этом году Гордеевы готовятся отметить юбилей дедушки. Семиклассник Артём Гордеев выбрал фотографии дедушки, нашел в семейных архивах его грамоты, приготовил юбилейную презентацию и собирался показать её на торжестве. Его двоюродный брат Фёдор попросил у родителей деньги и купил дедушке красивую чашку. В специальной мастерской с помощью компьютера на чашку перевели фотографию дедушки.</a:t>
            </a:r>
          </a:p>
        </p:txBody>
      </p:sp>
    </p:spTree>
    <p:extLst>
      <p:ext uri="{BB962C8B-B14F-4D97-AF65-F5344CB8AC3E}">
        <p14:creationId xmlns:p14="http://schemas.microsoft.com/office/powerpoint/2010/main" val="229921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Содержательная область-семья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260648"/>
            <a:ext cx="818388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/>
              <a:t>8.	И </a:t>
            </a:r>
            <a:r>
              <a:rPr lang="ru-RU" sz="1400" b="1" dirty="0"/>
              <a:t>Артём, и Фёдор считали, что их подарки понравятся дедушке. Какие причины считать именно так были у Артёма, а какие – у Фёдора?</a:t>
            </a:r>
          </a:p>
          <a:p>
            <a:r>
              <a:rPr lang="ru-RU" sz="1400" i="1" dirty="0"/>
              <a:t>Выберите в перечне причины, которые могли быть у каждого мальчика в отдельности. Заполните таблицу. Запишите номер, под которым указана каждая причина, в соответствующую колонку. Обратите внимание: среди названных причин есть такие, что могли быть и у Артёма, и у Фёдора. Не указывайте их номера в </a:t>
            </a:r>
            <a:r>
              <a:rPr lang="ru-RU" sz="1400" i="1" dirty="0" smtClean="0"/>
              <a:t>ответе</a:t>
            </a:r>
            <a:endParaRPr lang="ru-RU" sz="1400" i="1" dirty="0"/>
          </a:p>
          <a:p>
            <a:endParaRPr lang="ru-RU" sz="1400" dirty="0"/>
          </a:p>
          <a:p>
            <a:r>
              <a:rPr lang="ru-RU" sz="1400" dirty="0"/>
              <a:t>1.	Желание порадовать дедушку</a:t>
            </a:r>
          </a:p>
          <a:p>
            <a:r>
              <a:rPr lang="ru-RU" sz="1400" dirty="0"/>
              <a:t>2.	Использование современных технологий при изготовлении подарка</a:t>
            </a:r>
          </a:p>
          <a:p>
            <a:r>
              <a:rPr lang="ru-RU" sz="1400" dirty="0"/>
              <a:t>3.	Рассказ о жизненном пути дедушки</a:t>
            </a:r>
          </a:p>
          <a:p>
            <a:r>
              <a:rPr lang="ru-RU" sz="1400" dirty="0"/>
              <a:t>4.	Использование фотографий дедушки</a:t>
            </a:r>
          </a:p>
          <a:p>
            <a:r>
              <a:rPr lang="ru-RU" sz="1400" dirty="0"/>
              <a:t>5.	Использование подарка в повседневной жизни</a:t>
            </a:r>
          </a:p>
          <a:p>
            <a:r>
              <a:rPr lang="ru-RU" sz="1400" dirty="0"/>
              <a:t>6.	Изготовление подарка своими </a:t>
            </a:r>
            <a:r>
              <a:rPr lang="ru-RU" sz="1400" dirty="0" smtClean="0"/>
              <a:t>руками</a:t>
            </a:r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453854"/>
              </p:ext>
            </p:extLst>
          </p:nvPr>
        </p:nvGraphicFramePr>
        <p:xfrm>
          <a:off x="1979712" y="4149080"/>
          <a:ext cx="4591050" cy="14401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310765"/>
                <a:gridCol w="2280285"/>
              </a:tblGrid>
              <a:tr h="46360">
                <a:tc>
                  <a:txBody>
                    <a:bodyPr/>
                    <a:lstStyle/>
                    <a:p>
                      <a:pPr marL="558800" marR="91440" indent="-452755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Причины, которые могли</a:t>
                      </a:r>
                      <a:r>
                        <a:rPr lang="ru-RU" sz="1400" b="1" spc="-33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быть</a:t>
                      </a:r>
                      <a:r>
                        <a:rPr lang="ru-RU" sz="1400" b="1" spc="-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у Артёма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545465" marR="76200" indent="-45466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Причины, которые могли</a:t>
                      </a:r>
                      <a:r>
                        <a:rPr lang="ru-RU" sz="1400" b="1" spc="-33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быть</a:t>
                      </a:r>
                      <a:r>
                        <a:rPr lang="ru-RU" sz="1400" b="1" spc="-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у Фёдора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343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5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8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619672" y="429309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29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653136"/>
            <a:ext cx="6336704" cy="138190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Школьная жизнь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05888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2100" b="1" dirty="0" smtClean="0"/>
              <a:t>9.Родительский комитет и классный руководитель Артёма подготовили семиклассникам сюрприз – экскурсию по </a:t>
            </a:r>
            <a:r>
              <a:rPr lang="ru-RU" sz="2100" b="1" dirty="0"/>
              <a:t>Золотому кольцу России. Школьники обрадовались и начали готовиться к поездке. Обсуждали экскурсию и их родители. Они искали в интернете сувениры, которыми славится каждый город; решали, какую сумму денег нужно дать каждому ребёнку с собой; узнавали погоду. Обсуждение проходило в социальных сетях. Прочитав родительскую страницу, Артем сказал маме: «Я бы не стал обсуждать погоду. Гораздо важнее, по-моему, собрать информацию о городах Золотого кольца</a:t>
            </a:r>
            <a:r>
              <a:rPr lang="ru-RU" sz="2100" b="1" dirty="0" smtClean="0"/>
              <a:t>».</a:t>
            </a:r>
            <a:r>
              <a:rPr lang="ru-RU" dirty="0"/>
              <a:t> </a:t>
            </a:r>
            <a:endParaRPr lang="ru-RU" dirty="0" smtClean="0"/>
          </a:p>
          <a:p>
            <a:pPr marL="0" lvl="0" indent="0">
              <a:buNone/>
            </a:pPr>
            <a:r>
              <a:rPr lang="ru-RU" sz="2100" i="1" dirty="0" smtClean="0"/>
              <a:t>Срок </a:t>
            </a:r>
            <a:r>
              <a:rPr lang="ru-RU" sz="2100" i="1" dirty="0"/>
              <a:t>проведения экскурсии совпал с семейным праздником Гордеевых. Артём задумался, как ему следует поступить: отправиться в поездку вместе с одноклассниками или вместе с семьёй праздновать юбилей дедушки.</a:t>
            </a:r>
          </a:p>
          <a:p>
            <a:pPr marL="0" indent="0">
              <a:buNone/>
            </a:pPr>
            <a:r>
              <a:rPr lang="ru-RU" sz="2100" i="1" dirty="0"/>
              <a:t>Что вы посоветуете Артёму? Выберите один из советов и приведите два довода в его подтверждение.</a:t>
            </a:r>
          </a:p>
          <a:p>
            <a:r>
              <a:rPr lang="ru-RU" sz="2100" i="1" dirty="0"/>
              <a:t> </a:t>
            </a:r>
            <a:r>
              <a:rPr lang="ru-RU" sz="2100" i="1" dirty="0" smtClean="0"/>
              <a:t>Совет </a:t>
            </a:r>
            <a:r>
              <a:rPr lang="ru-RU" sz="2100" i="1" dirty="0"/>
              <a:t>1. Отправиться в поездку.</a:t>
            </a:r>
          </a:p>
          <a:p>
            <a:r>
              <a:rPr lang="ru-RU" sz="2100" i="1" dirty="0"/>
              <a:t>Совет 2. Отказаться от </a:t>
            </a:r>
            <a:r>
              <a:rPr lang="ru-RU" sz="2100" i="1" dirty="0" smtClean="0"/>
              <a:t>экскурсии</a:t>
            </a:r>
          </a:p>
          <a:p>
            <a:r>
              <a:rPr lang="ru-RU" sz="2100" i="1" dirty="0" smtClean="0"/>
              <a:t>Довод 1</a:t>
            </a:r>
          </a:p>
          <a:p>
            <a:r>
              <a:rPr lang="ru-RU" sz="2100" i="1" dirty="0" smtClean="0"/>
              <a:t>Довод 2</a:t>
            </a:r>
            <a:endParaRPr lang="ru-RU" sz="2100" i="1" dirty="0"/>
          </a:p>
          <a:p>
            <a:endParaRPr lang="ru-RU" sz="2100" i="1" dirty="0"/>
          </a:p>
        </p:txBody>
      </p:sp>
    </p:spTree>
    <p:extLst>
      <p:ext uri="{BB962C8B-B14F-4D97-AF65-F5344CB8AC3E}">
        <p14:creationId xmlns:p14="http://schemas.microsoft.com/office/powerpoint/2010/main" val="401027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lvl="0" indent="0">
              <a:buNone/>
            </a:pPr>
            <a:r>
              <a:rPr lang="ru-RU" b="1" dirty="0" smtClean="0"/>
              <a:t>10.Вы </a:t>
            </a:r>
            <a:r>
              <a:rPr lang="ru-RU" b="1" dirty="0"/>
              <a:t>посоветовали Артёму отправиться в поездку или отказаться от экскурсии. Почему ваш совет может оказаться ошибочным?</a:t>
            </a:r>
          </a:p>
          <a:p>
            <a:pPr marL="0" indent="0">
              <a:buNone/>
            </a:pPr>
            <a:r>
              <a:rPr lang="ru-RU" i="1" dirty="0"/>
              <a:t>Выберите	все	верные	ответы.	Поставьте	</a:t>
            </a:r>
            <a:r>
              <a:rPr lang="ru-RU" dirty="0"/>
              <a:t>«√»	</a:t>
            </a:r>
            <a:r>
              <a:rPr lang="ru-RU" i="1" dirty="0"/>
              <a:t>около	каждого выбранного ответа.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 </a:t>
            </a:r>
            <a:endParaRPr lang="ru-RU" dirty="0"/>
          </a:p>
          <a:p>
            <a:pPr lvl="0"/>
            <a:r>
              <a:rPr lang="ru-RU" dirty="0" smtClean="0"/>
              <a:t>1)Совет </a:t>
            </a:r>
            <a:r>
              <a:rPr lang="ru-RU" dirty="0"/>
              <a:t>может быть не нужен Артёму</a:t>
            </a:r>
          </a:p>
          <a:p>
            <a:pPr lvl="0"/>
            <a:r>
              <a:rPr lang="ru-RU" dirty="0" smtClean="0"/>
              <a:t>2)Совет </a:t>
            </a:r>
            <a:r>
              <a:rPr lang="ru-RU" dirty="0"/>
              <a:t>не отражает полной информации о сложившейся ситуации</a:t>
            </a:r>
          </a:p>
          <a:p>
            <a:pPr lvl="0"/>
            <a:r>
              <a:rPr lang="ru-RU" dirty="0" smtClean="0"/>
              <a:t>3)Артёму </a:t>
            </a:r>
            <a:r>
              <a:rPr lang="ru-RU" dirty="0"/>
              <a:t>нравится решать свои проблемы самостоятельно</a:t>
            </a:r>
          </a:p>
          <a:p>
            <a:pPr lvl="0"/>
            <a:r>
              <a:rPr lang="ru-RU" dirty="0" smtClean="0"/>
              <a:t>4)Совет </a:t>
            </a:r>
            <a:r>
              <a:rPr lang="ru-RU" dirty="0"/>
              <a:t>не учитывает интересы всех участников ситуации</a:t>
            </a:r>
          </a:p>
          <a:p>
            <a:pPr lvl="0"/>
            <a:r>
              <a:rPr lang="ru-RU" dirty="0" smtClean="0"/>
              <a:t>5)Артём </a:t>
            </a:r>
            <a:r>
              <a:rPr lang="ru-RU" dirty="0"/>
              <a:t>может специально поступать наоборот, вопреки советам</a:t>
            </a:r>
          </a:p>
          <a:p>
            <a:pPr lvl="0"/>
            <a:r>
              <a:rPr lang="ru-RU" dirty="0" smtClean="0"/>
              <a:t>6)Совет </a:t>
            </a:r>
            <a:r>
              <a:rPr lang="ru-RU" dirty="0"/>
              <a:t>покажется Артёму непонятным</a:t>
            </a:r>
          </a:p>
          <a:p>
            <a:pPr lvl="0"/>
            <a:r>
              <a:rPr lang="ru-RU" dirty="0" smtClean="0"/>
              <a:t>7)Советы </a:t>
            </a:r>
            <a:r>
              <a:rPr lang="ru-RU" dirty="0"/>
              <a:t>посторонних людей бесполезны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0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sz="1800" b="1" dirty="0" smtClean="0"/>
              <a:t>11.Как </a:t>
            </a:r>
            <a:r>
              <a:rPr lang="ru-RU" sz="1800" b="1" dirty="0"/>
              <a:t>вы думаете, почему родителям семиклассников важна информация о погоде? Почему для школьника Артёма эта информация кажется неважной? Запишите свои объяснения.</a:t>
            </a:r>
          </a:p>
          <a:p>
            <a:r>
              <a:rPr lang="ru-RU" sz="2000" i="1" dirty="0"/>
              <a:t>Объяснение 1. Родителям семиклассников важна информация о погоде, потому </a:t>
            </a:r>
            <a:r>
              <a:rPr lang="ru-RU" sz="2000" i="1" dirty="0" smtClean="0"/>
              <a:t>что</a:t>
            </a:r>
          </a:p>
          <a:p>
            <a:endParaRPr lang="ru-RU" sz="2000" i="1" dirty="0"/>
          </a:p>
          <a:p>
            <a:endParaRPr lang="ru-RU" sz="2000" i="1" dirty="0" smtClean="0"/>
          </a:p>
          <a:p>
            <a:r>
              <a:rPr lang="ru-RU" sz="2000" i="1" dirty="0" smtClean="0"/>
              <a:t>Объяснение 2. </a:t>
            </a:r>
            <a:r>
              <a:rPr lang="ru-RU" sz="2000" dirty="0"/>
              <a:t>Школьнику Артёму информация о погоде </a:t>
            </a:r>
            <a:r>
              <a:rPr lang="ru-RU" sz="2000" dirty="0" smtClean="0"/>
              <a:t>кажется неважной</a:t>
            </a:r>
            <a:r>
              <a:rPr lang="ru-RU" sz="2000" dirty="0"/>
              <a:t>, потому что 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286283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74912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ru-RU" sz="2000" b="1" dirty="0" smtClean="0"/>
              <a:t>12.На </a:t>
            </a:r>
            <a:r>
              <a:rPr lang="ru-RU" sz="2000" b="1" dirty="0"/>
              <a:t>уроках истории и обществознания школьники узнали о разных типах семей. Первый тип называется патриархальным. В таких семьях жёстко закреплены семейные обязанности, глава семьи – мужчина, который обеспечивает семейное благополучие и пополняет бюджет, а мнение детей по разным вопросам семейной жизни не спрашивают. Второй тип семьи с противоположными признаками принято называть демократическим.</a:t>
            </a:r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2200" dirty="0" smtClean="0"/>
              <a:t>Какие</a:t>
            </a:r>
            <a:r>
              <a:rPr lang="ru-RU" sz="2200" dirty="0"/>
              <a:t>	из	приведённых	ниже	фактов	из	жизни	семьи	Гордеевых характерны </a:t>
            </a:r>
            <a:r>
              <a:rPr lang="ru-RU" sz="2200" u="sng" dirty="0"/>
              <a:t>только</a:t>
            </a:r>
            <a:r>
              <a:rPr lang="ru-RU" sz="2200" dirty="0"/>
              <a:t> для семьи демократического типа?</a:t>
            </a:r>
          </a:p>
          <a:p>
            <a:pPr marL="0" indent="0">
              <a:buNone/>
            </a:pPr>
            <a:r>
              <a:rPr lang="ru-RU" sz="2200" i="1" dirty="0"/>
              <a:t>Выберите	все	верные	факты.	Поставьте	</a:t>
            </a:r>
            <a:r>
              <a:rPr lang="ru-RU" sz="2200" dirty="0"/>
              <a:t>«√»	</a:t>
            </a:r>
            <a:r>
              <a:rPr lang="ru-RU" sz="2200" i="1" dirty="0"/>
              <a:t>около	каждого выбранного факта</a:t>
            </a:r>
            <a:r>
              <a:rPr lang="ru-RU" sz="2200" i="1" dirty="0" smtClean="0"/>
              <a:t>.</a:t>
            </a:r>
          </a:p>
          <a:p>
            <a:pPr marL="0" lvl="0" indent="0">
              <a:buNone/>
            </a:pPr>
            <a:endParaRPr lang="ru-RU" sz="2200" dirty="0"/>
          </a:p>
          <a:p>
            <a:pPr marL="0" lvl="0" indent="0">
              <a:buNone/>
            </a:pPr>
            <a:r>
              <a:rPr lang="ru-RU" i="1" dirty="0"/>
              <a:t> </a:t>
            </a:r>
            <a:endParaRPr lang="ru-RU" i="1" dirty="0" smtClean="0"/>
          </a:p>
          <a:p>
            <a:pPr lvl="0"/>
            <a:endParaRPr lang="ru-RU" i="1" dirty="0"/>
          </a:p>
          <a:p>
            <a:pPr marL="0" lvl="0" indent="0">
              <a:buNone/>
            </a:pPr>
            <a:r>
              <a:rPr lang="ru-RU" sz="2200" dirty="0" smtClean="0"/>
              <a:t>1)В </a:t>
            </a:r>
            <a:r>
              <a:rPr lang="ru-RU" sz="2200" dirty="0"/>
              <a:t>семье принято совместно отмечать важные семейные события и праздники</a:t>
            </a:r>
          </a:p>
          <a:p>
            <a:pPr marL="0" lvl="0" indent="0">
              <a:buNone/>
            </a:pPr>
            <a:r>
              <a:rPr lang="ru-RU" sz="2200" dirty="0" smtClean="0"/>
              <a:t>2)В </a:t>
            </a:r>
            <a:r>
              <a:rPr lang="ru-RU" sz="2200" dirty="0"/>
              <a:t>семье Гордеевых двое детей – Артём и Вера</a:t>
            </a:r>
          </a:p>
          <a:p>
            <a:pPr marL="0" lvl="0" indent="0">
              <a:buNone/>
            </a:pPr>
            <a:r>
              <a:rPr lang="ru-RU" sz="2200" dirty="0" smtClean="0"/>
              <a:t>3)Мама </a:t>
            </a:r>
            <a:r>
              <a:rPr lang="ru-RU" sz="2200" dirty="0"/>
              <a:t>Артёма – врач, а папа работает в научно – исследовательском институте</a:t>
            </a:r>
          </a:p>
          <a:p>
            <a:pPr marL="0" lvl="0" indent="0">
              <a:buNone/>
            </a:pPr>
            <a:r>
              <a:rPr lang="ru-RU" sz="2200" dirty="0" smtClean="0"/>
              <a:t>4)Родители </a:t>
            </a:r>
            <a:r>
              <a:rPr lang="ru-RU" sz="2200" dirty="0"/>
              <a:t>Артёма зарабатывают примерно одинаково</a:t>
            </a:r>
          </a:p>
          <a:p>
            <a:pPr marL="0" lvl="0" indent="0">
              <a:buNone/>
            </a:pPr>
            <a:r>
              <a:rPr lang="ru-RU" sz="2200" dirty="0" smtClean="0"/>
              <a:t>5)Маме </a:t>
            </a:r>
            <a:r>
              <a:rPr lang="ru-RU" sz="2200" dirty="0"/>
              <a:t>приходится задерживаться на работе, и тогда ужин готовит папа</a:t>
            </a:r>
          </a:p>
          <a:p>
            <a:pPr marL="0" lvl="0" indent="0">
              <a:buNone/>
            </a:pPr>
            <a:r>
              <a:rPr lang="ru-RU" sz="2200" dirty="0" smtClean="0"/>
              <a:t>6)Все </a:t>
            </a:r>
            <a:r>
              <a:rPr lang="ru-RU" sz="2200" dirty="0"/>
              <a:t>Гордеевы обсуждали, как потратить премию отца: купить новые туфли маме или заменить люстру в общей комнате</a:t>
            </a:r>
          </a:p>
          <a:p>
            <a:pPr marL="0" lvl="0" indent="0">
              <a:buNone/>
            </a:pPr>
            <a:r>
              <a:rPr lang="ru-RU" sz="2200" dirty="0" smtClean="0"/>
              <a:t>7)Артём </a:t>
            </a:r>
            <a:r>
              <a:rPr lang="ru-RU" sz="2200" dirty="0"/>
              <a:t>решил отказаться от поездки на экскурсию и участвовать в праздновании юбилея дедушки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59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21088"/>
            <a:ext cx="8183880" cy="1813952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50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1419097"/>
            <a:ext cx="2303780" cy="2292294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372110">
              <a:lnSpc>
                <a:spcPct val="100000"/>
              </a:lnSpc>
              <a:spcBef>
                <a:spcPts val="1315"/>
              </a:spcBef>
            </a:pPr>
            <a:r>
              <a:rPr sz="1600" b="1" spc="-5" dirty="0">
                <a:latin typeface="Arial"/>
                <a:cs typeface="Arial"/>
              </a:rPr>
              <a:t>5-6</a:t>
            </a:r>
            <a:r>
              <a:rPr sz="1600" b="1" spc="-4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классы</a:t>
            </a:r>
            <a:endParaRPr sz="16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215"/>
              </a:spcBef>
              <a:buAutoNum type="arabicPeriod"/>
              <a:tabLst>
                <a:tab pos="267335" algn="l"/>
              </a:tabLst>
            </a:pPr>
            <a:r>
              <a:rPr sz="1600" spc="-30" dirty="0">
                <a:latin typeface="Microsoft Sans Serif"/>
                <a:cs typeface="Microsoft Sans Serif"/>
              </a:rPr>
              <a:t>Человек</a:t>
            </a:r>
            <a:r>
              <a:rPr sz="1600" spc="-10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и</a:t>
            </a:r>
            <a:r>
              <a:rPr sz="1600" spc="-10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природа </a:t>
            </a:r>
            <a:r>
              <a:rPr sz="1600" spc="-465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(аспекты:</a:t>
            </a:r>
            <a:r>
              <a:rPr sz="1600" spc="15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охрана </a:t>
            </a:r>
            <a:r>
              <a:rPr sz="1600" spc="-10" dirty="0">
                <a:latin typeface="Microsoft Sans Serif"/>
                <a:cs typeface="Microsoft Sans Serif"/>
              </a:rPr>
              <a:t> природы, </a:t>
            </a:r>
            <a:r>
              <a:rPr sz="1600" spc="-5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ответственное </a:t>
            </a:r>
            <a:r>
              <a:rPr sz="1600" spc="-1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отношение </a:t>
            </a:r>
            <a:r>
              <a:rPr sz="1600" spc="-114" dirty="0">
                <a:latin typeface="Microsoft Sans Serif"/>
                <a:cs typeface="Microsoft Sans Serif"/>
              </a:rPr>
              <a:t>к</a:t>
            </a:r>
            <a:r>
              <a:rPr sz="1600" spc="-110" dirty="0">
                <a:latin typeface="Microsoft Sans Serif"/>
                <a:cs typeface="Microsoft Sans Serif"/>
              </a:rPr>
              <a:t> </a:t>
            </a:r>
            <a:r>
              <a:rPr sz="1600" spc="-25" dirty="0">
                <a:latin typeface="Microsoft Sans Serif"/>
                <a:cs typeface="Microsoft Sans Serif"/>
              </a:rPr>
              <a:t>живой </a:t>
            </a:r>
            <a:r>
              <a:rPr sz="1600" spc="-20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природе).</a:t>
            </a:r>
            <a:endParaRPr sz="1600" dirty="0">
              <a:latin typeface="Microsoft Sans Serif"/>
              <a:cs typeface="Microsoft Sans Serif"/>
            </a:endParaRPr>
          </a:p>
          <a:p>
            <a:pPr marL="266700" indent="-254635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267335" algn="l"/>
              </a:tabLst>
            </a:pPr>
            <a:r>
              <a:rPr sz="1600" spc="-15" dirty="0">
                <a:latin typeface="Microsoft Sans Serif"/>
                <a:cs typeface="Microsoft Sans Serif"/>
              </a:rPr>
              <a:t>Здоровье</a:t>
            </a:r>
            <a:r>
              <a:rPr sz="1600" spc="-20" dirty="0">
                <a:latin typeface="Microsoft Sans Serif"/>
                <a:cs typeface="Microsoft Sans Serif"/>
              </a:rPr>
              <a:t> </a:t>
            </a:r>
            <a:r>
              <a:rPr sz="1600" spc="-65" dirty="0">
                <a:latin typeface="Microsoft Sans Serif"/>
                <a:cs typeface="Microsoft Sans Serif"/>
              </a:rPr>
              <a:t>как</a:t>
            </a:r>
            <a:endParaRPr sz="1600" dirty="0"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54571" y="1628799"/>
            <a:ext cx="2465901" cy="3369512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255904">
              <a:lnSpc>
                <a:spcPct val="100000"/>
              </a:lnSpc>
              <a:spcBef>
                <a:spcPts val="1315"/>
              </a:spcBef>
            </a:pPr>
            <a:r>
              <a:rPr sz="1800" b="1" spc="-5" dirty="0">
                <a:latin typeface="Arial"/>
                <a:cs typeface="Arial"/>
              </a:rPr>
              <a:t>8-9</a:t>
            </a:r>
            <a:r>
              <a:rPr sz="1800" b="1" spc="-4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классы</a:t>
            </a:r>
            <a:endParaRPr sz="1800" dirty="0">
              <a:latin typeface="Arial"/>
              <a:cs typeface="Arial"/>
            </a:endParaRPr>
          </a:p>
          <a:p>
            <a:pPr marL="12700" marR="6985">
              <a:lnSpc>
                <a:spcPct val="100000"/>
              </a:lnSpc>
              <a:spcBef>
                <a:spcPts val="1215"/>
              </a:spcBef>
              <a:buAutoNum type="arabicPeriod"/>
              <a:tabLst>
                <a:tab pos="267335" algn="l"/>
              </a:tabLst>
            </a:pPr>
            <a:r>
              <a:rPr sz="1800" spc="-5" dirty="0">
                <a:latin typeface="Microsoft Sans Serif"/>
                <a:cs typeface="Microsoft Sans Serif"/>
              </a:rPr>
              <a:t>Причины 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возникновения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 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возможности 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разрешения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глобальных </a:t>
            </a:r>
            <a:r>
              <a:rPr sz="1800" spc="-459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проблем.</a:t>
            </a:r>
            <a:endParaRPr sz="1800" dirty="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267335" algn="l"/>
              </a:tabLst>
            </a:pPr>
            <a:r>
              <a:rPr sz="1800" spc="-25" dirty="0">
                <a:latin typeface="Microsoft Sans Serif"/>
                <a:cs typeface="Microsoft Sans Serif"/>
              </a:rPr>
              <a:t>Взаимосвязь 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глобальных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проблем. 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Проявление глобальных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проблем</a:t>
            </a:r>
            <a:r>
              <a:rPr sz="1800" dirty="0">
                <a:latin typeface="Microsoft Sans Serif"/>
                <a:cs typeface="Microsoft Sans Serif"/>
              </a:rPr>
              <a:t> в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локальных 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0" dirty="0" err="1">
                <a:latin typeface="Microsoft Sans Serif"/>
                <a:cs typeface="Microsoft Sans Serif"/>
              </a:rPr>
              <a:t>ситуациях</a:t>
            </a:r>
            <a:r>
              <a:rPr sz="1800" spc="-10" dirty="0" smtClean="0">
                <a:latin typeface="Microsoft Sans Serif"/>
                <a:cs typeface="Microsoft Sans Serif"/>
              </a:rPr>
              <a:t>.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739" y="3922903"/>
            <a:ext cx="10617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latin typeface="Microsoft Sans Serif"/>
                <a:cs typeface="Microsoft Sans Serif"/>
              </a:rPr>
              <a:t>ц</a:t>
            </a:r>
            <a:r>
              <a:rPr sz="1800" spc="-10" dirty="0">
                <a:latin typeface="Microsoft Sans Serif"/>
                <a:cs typeface="Microsoft Sans Serif"/>
              </a:rPr>
              <a:t>енность.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59557" y="1573529"/>
            <a:ext cx="3202940" cy="250317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285750" indent="1013460">
              <a:lnSpc>
                <a:spcPct val="100600"/>
              </a:lnSpc>
              <a:spcBef>
                <a:spcPts val="85"/>
              </a:spcBef>
            </a:pPr>
            <a:r>
              <a:rPr sz="1800" b="1" dirty="0">
                <a:latin typeface="Arial"/>
                <a:cs typeface="Arial"/>
              </a:rPr>
              <a:t>7 </a:t>
            </a:r>
            <a:r>
              <a:rPr sz="1800" b="1" spc="-5" dirty="0">
                <a:latin typeface="Arial"/>
                <a:cs typeface="Arial"/>
              </a:rPr>
              <a:t>класс 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1.Основные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причины 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возникновения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глобальных </a:t>
            </a:r>
            <a:r>
              <a:rPr sz="1800" spc="-459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проблем.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Проявление 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глобальных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проблем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на 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локальном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уровне.</a:t>
            </a:r>
            <a:endParaRPr sz="1800" dirty="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</a:pPr>
            <a:r>
              <a:rPr sz="1800" spc="-5" dirty="0">
                <a:latin typeface="Microsoft Sans Serif"/>
                <a:cs typeface="Microsoft Sans Serif"/>
              </a:rPr>
              <a:t>2.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Человек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природа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(аспект: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экологический</a:t>
            </a:r>
            <a:r>
              <a:rPr sz="1800" spc="-30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кризис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его </a:t>
            </a:r>
            <a:r>
              <a:rPr sz="1800" spc="-2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причины).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339" y="4051172"/>
            <a:ext cx="60623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700" spc="-7" baseline="-35493" dirty="0">
                <a:latin typeface="Microsoft Sans Serif"/>
                <a:cs typeface="Microsoft Sans Serif"/>
              </a:rPr>
              <a:t>3.</a:t>
            </a:r>
            <a:r>
              <a:rPr sz="2700" spc="37" baseline="-35493" dirty="0">
                <a:latin typeface="Microsoft Sans Serif"/>
                <a:cs typeface="Microsoft Sans Serif"/>
              </a:rPr>
              <a:t> </a:t>
            </a:r>
            <a:r>
              <a:rPr sz="2700" spc="-15" baseline="-35493" dirty="0">
                <a:latin typeface="Microsoft Sans Serif"/>
                <a:cs typeface="Microsoft Sans Serif"/>
              </a:rPr>
              <a:t>Права</a:t>
            </a:r>
            <a:r>
              <a:rPr sz="2700" spc="52" baseline="-35493" dirty="0">
                <a:latin typeface="Microsoft Sans Serif"/>
                <a:cs typeface="Microsoft Sans Serif"/>
              </a:rPr>
              <a:t> </a:t>
            </a:r>
            <a:r>
              <a:rPr sz="2700" spc="-37" baseline="-35493" dirty="0">
                <a:latin typeface="Microsoft Sans Serif"/>
                <a:cs typeface="Microsoft Sans Serif"/>
              </a:rPr>
              <a:t>человека</a:t>
            </a:r>
            <a:r>
              <a:rPr sz="2700" spc="52" baseline="-35493" dirty="0">
                <a:latin typeface="Microsoft Sans Serif"/>
                <a:cs typeface="Microsoft Sans Serif"/>
              </a:rPr>
              <a:t> </a:t>
            </a:r>
            <a:r>
              <a:rPr sz="2700" spc="-97" baseline="-35493" dirty="0">
                <a:latin typeface="Microsoft Sans Serif"/>
                <a:cs typeface="Microsoft Sans Serif"/>
              </a:rPr>
              <a:t>как</a:t>
            </a:r>
            <a:r>
              <a:rPr sz="2700" spc="750" baseline="-35493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3.</a:t>
            </a:r>
            <a:r>
              <a:rPr sz="1800" spc="2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Здоровье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(аспект: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глобальные</a:t>
            </a:r>
            <a:endParaRPr sz="1800" dirty="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8739" y="4471542"/>
            <a:ext cx="10477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Microsoft Sans Serif"/>
                <a:cs typeface="Microsoft Sans Serif"/>
              </a:rPr>
              <a:t>ценность</a:t>
            </a:r>
            <a:r>
              <a:rPr sz="1400" spc="-10" dirty="0">
                <a:latin typeface="Microsoft Sans Serif"/>
                <a:cs typeface="Microsoft Sans Serif"/>
              </a:rPr>
              <a:t>.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59557" y="4325492"/>
            <a:ext cx="3319145" cy="2495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2705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latin typeface="Microsoft Sans Serif"/>
                <a:cs typeface="Microsoft Sans Serif"/>
              </a:rPr>
              <a:t>проблемы</a:t>
            </a:r>
            <a:r>
              <a:rPr sz="1800" spc="3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основы</a:t>
            </a:r>
            <a:r>
              <a:rPr sz="1800" spc="3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здорового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образа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жизни).</a:t>
            </a:r>
            <a:endParaRPr sz="1800">
              <a:latin typeface="Microsoft Sans Serif"/>
              <a:cs typeface="Microsoft Sans Serif"/>
            </a:endParaRPr>
          </a:p>
          <a:p>
            <a:pPr marL="12700" marR="86995">
              <a:lnSpc>
                <a:spcPct val="100000"/>
              </a:lnSpc>
              <a:buAutoNum type="arabicPeriod" startAt="4"/>
              <a:tabLst>
                <a:tab pos="267335" algn="l"/>
              </a:tabLst>
            </a:pPr>
            <a:r>
              <a:rPr sz="1800" spc="-10" dirty="0">
                <a:latin typeface="Microsoft Sans Serif"/>
                <a:cs typeface="Microsoft Sans Serif"/>
              </a:rPr>
              <a:t>Права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человека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(аспекты: </a:t>
            </a:r>
            <a:r>
              <a:rPr sz="1800" spc="-10" dirty="0">
                <a:latin typeface="Microsoft Sans Serif"/>
                <a:cs typeface="Microsoft Sans Serif"/>
              </a:rPr>
              <a:t> равноправие, противостояние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30" dirty="0">
                <a:latin typeface="Microsoft Sans Serif"/>
                <a:cs typeface="Microsoft Sans Serif"/>
              </a:rPr>
              <a:t>политическому,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расовому, </a:t>
            </a:r>
            <a:r>
              <a:rPr sz="1800" spc="-30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гендерному,</a:t>
            </a:r>
            <a:r>
              <a:rPr sz="1800" spc="5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религиозному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 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другим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видам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неравенства).</a:t>
            </a:r>
            <a:endParaRPr sz="1800">
              <a:latin typeface="Microsoft Sans Serif"/>
              <a:cs typeface="Microsoft Sans Serif"/>
            </a:endParaRPr>
          </a:p>
          <a:p>
            <a:pPr marL="266700" indent="-254635">
              <a:lnSpc>
                <a:spcPct val="100000"/>
              </a:lnSpc>
              <a:buAutoNum type="arabicPeriod" startAt="4"/>
              <a:tabLst>
                <a:tab pos="267335" algn="l"/>
              </a:tabLst>
            </a:pPr>
            <a:r>
              <a:rPr sz="1800" spc="-20" dirty="0">
                <a:latin typeface="Microsoft Sans Serif"/>
                <a:cs typeface="Microsoft Sans Serif"/>
              </a:rPr>
              <a:t>Образование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65" dirty="0">
                <a:latin typeface="Microsoft Sans Serif"/>
                <a:cs typeface="Microsoft Sans Serif"/>
              </a:rPr>
              <a:t>как</a:t>
            </a:r>
            <a:r>
              <a:rPr sz="1800" spc="-10" dirty="0">
                <a:latin typeface="Microsoft Sans Serif"/>
                <a:cs typeface="Microsoft Sans Serif"/>
              </a:rPr>
              <a:t> ценность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endParaRPr sz="18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5" dirty="0">
                <a:latin typeface="Microsoft Sans Serif"/>
                <a:cs typeface="Microsoft Sans Serif"/>
              </a:rPr>
              <a:t>право.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331639" y="526137"/>
            <a:ext cx="6735399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400" spc="-120" dirty="0"/>
              <a:t>Содержательные</a:t>
            </a:r>
            <a:r>
              <a:rPr sz="2400" spc="-145" dirty="0"/>
              <a:t> </a:t>
            </a:r>
            <a:r>
              <a:rPr sz="2400" spc="-110" dirty="0"/>
              <a:t>аспекты</a:t>
            </a:r>
            <a:r>
              <a:rPr sz="2400" spc="-180" dirty="0"/>
              <a:t> </a:t>
            </a:r>
            <a:r>
              <a:rPr sz="2400" spc="-5" dirty="0"/>
              <a:t>в</a:t>
            </a:r>
            <a:r>
              <a:rPr sz="2400" spc="-165" dirty="0"/>
              <a:t> </a:t>
            </a:r>
            <a:r>
              <a:rPr sz="2400" spc="-114" dirty="0"/>
              <a:t>динамике.</a:t>
            </a:r>
            <a:r>
              <a:rPr sz="2400" spc="-180" dirty="0"/>
              <a:t> </a:t>
            </a:r>
            <a:r>
              <a:rPr sz="2400" spc="-114" dirty="0"/>
              <a:t>Глобальные </a:t>
            </a:r>
            <a:r>
              <a:rPr sz="2400" spc="-730" dirty="0"/>
              <a:t> </a:t>
            </a:r>
            <a:r>
              <a:rPr sz="2400" spc="-114" dirty="0"/>
              <a:t>проблемы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406960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2920" y="5517232"/>
            <a:ext cx="8183880" cy="936104"/>
          </a:xfrm>
        </p:spPr>
        <p:txBody>
          <a:bodyPr>
            <a:normAutofit fontScale="90000"/>
          </a:bodyPr>
          <a:lstStyle/>
          <a:p>
            <a:pPr marL="245110" marR="477520" lvl="0" algn="ctr">
              <a:lnSpc>
                <a:spcPct val="106000"/>
              </a:lnSpc>
              <a:spcBef>
                <a:spcPts val="360"/>
              </a:spcBef>
            </a:pPr>
            <a:r>
              <a:rPr lang="ru-RU" sz="18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</a:br>
            <a:r>
              <a:rPr lang="ru-RU" sz="20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> </a:t>
            </a:r>
            <a:r>
              <a:rPr lang="ru-RU" sz="1800" b="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/>
            </a:r>
            <a:br>
              <a:rPr lang="ru-RU" sz="1800" b="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</a:br>
            <a:r>
              <a:rPr lang="ru-RU" sz="22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>ГЛОБАЛЬНЫЕ</a:t>
            </a:r>
            <a:r>
              <a:rPr lang="ru-RU" sz="2200" spc="-25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> </a:t>
            </a:r>
            <a:r>
              <a:rPr lang="ru-RU" sz="2200" dirty="0" smtClean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>КОМПЕТЕНЦИИ</a:t>
            </a:r>
            <a:br>
              <a:rPr lang="ru-RU" sz="2200" dirty="0" smtClean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</a:br>
            <a:r>
              <a:rPr lang="ru-RU" sz="2200" dirty="0" smtClean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>Задания для 7 класса</a:t>
            </a:r>
            <a:r>
              <a:rPr lang="ru-RU" sz="2200" b="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/>
            </a:r>
            <a:br>
              <a:rPr lang="ru-RU" sz="2200" b="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</a:br>
            <a:r>
              <a:rPr lang="ru-RU" sz="2200" b="0" dirty="0" smtClean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> (содержательная область-права человека)</a:t>
            </a:r>
            <a:endParaRPr lang="ru-RU" sz="22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77085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5600" dirty="0"/>
              <a:t>Географическое положение страны </a:t>
            </a:r>
            <a:r>
              <a:rPr lang="ru-RU" sz="5600" dirty="0" err="1"/>
              <a:t>Зедландия</a:t>
            </a:r>
            <a:r>
              <a:rPr lang="ru-RU" sz="5600" dirty="0"/>
              <a:t> издавна разделило её население на две группы – жителей морского побережья и жителей труднодоступных гор. На морском побережье расположен торговый порт, действуют предприятия по переработке выращенного жителями гор урожая, развивается туризм. Как правило, дети в этом районе заканчивают десятилетние школы и поступают в высшие учебные заведения дома или за границей.</a:t>
            </a:r>
          </a:p>
          <a:p>
            <a:pPr>
              <a:lnSpc>
                <a:spcPct val="120000"/>
              </a:lnSpc>
            </a:pPr>
            <a:r>
              <a:rPr lang="ru-RU" sz="5600" dirty="0"/>
              <a:t>Жители горной </a:t>
            </a:r>
            <a:r>
              <a:rPr lang="ru-RU" sz="5600" dirty="0" err="1"/>
              <a:t>Зедландии</a:t>
            </a:r>
            <a:r>
              <a:rPr lang="ru-RU" sz="5600" dirty="0"/>
              <a:t> славятся разведением редких растений, выращивают виноград. Они ведут хозяйство по сложившимся издавна традициям, практически не используя технику и не нуждаясь в научных знаниях. В горах не открывают десятилетних школ, поэтому дети горной </a:t>
            </a:r>
            <a:r>
              <a:rPr lang="ru-RU" sz="5600" dirty="0" err="1"/>
              <a:t>Зедландии</a:t>
            </a:r>
            <a:r>
              <a:rPr lang="ru-RU" sz="5600" dirty="0"/>
              <a:t> заканчивают начальные школы и вместе с родителями занимаются традиционными промыслами.</a:t>
            </a:r>
          </a:p>
          <a:p>
            <a:pPr>
              <a:lnSpc>
                <a:spcPct val="120000"/>
              </a:lnSpc>
            </a:pPr>
            <a:r>
              <a:rPr lang="ru-RU" sz="5600" dirty="0"/>
              <a:t>Правительство </a:t>
            </a:r>
            <a:r>
              <a:rPr lang="ru-RU" sz="5600" dirty="0" err="1"/>
              <a:t>Зедландии</a:t>
            </a:r>
            <a:r>
              <a:rPr lang="ru-RU" sz="5600" dirty="0"/>
              <a:t> обеспокоено тем, что медицинское обслуживание, доступность образования, уровень заработной платы у жителей гор значительно ниже, чем у жителей побережья. Несколько раз врачи не сумели помочь жителям гор, потому что машины скорой медицинской помощи не успевали добраться до горных поселений. Министр образования </a:t>
            </a:r>
            <a:r>
              <a:rPr lang="ru-RU" sz="5600" dirty="0" err="1"/>
              <a:t>Зедландии</a:t>
            </a:r>
            <a:r>
              <a:rPr lang="ru-RU" sz="5600" dirty="0"/>
              <a:t> сообщил, что в высших учебных заведениях страны только 10% выходцев из горного района. Правительство предложило программу «Новая дорога – новая жизнь». Было решено построить современные дороги. Они свяжут каждое горное поселение с побережьем и улучшат качество жизни в горной </a:t>
            </a:r>
            <a:r>
              <a:rPr lang="ru-RU" sz="5600" dirty="0" err="1"/>
              <a:t>Зедландии</a:t>
            </a:r>
            <a:r>
              <a:rPr lang="ru-RU" sz="5600" dirty="0"/>
              <a:t>. </a:t>
            </a:r>
            <a:r>
              <a:rPr lang="ru-RU" sz="5600" dirty="0" err="1"/>
              <a:t>Зедландцы</a:t>
            </a:r>
            <a:r>
              <a:rPr lang="ru-RU" sz="5600" dirty="0"/>
              <a:t> активно обсуждают программу.</a:t>
            </a:r>
          </a:p>
          <a:p>
            <a:pPr>
              <a:lnSpc>
                <a:spcPct val="120000"/>
              </a:lnSpc>
            </a:pPr>
            <a:r>
              <a:rPr lang="ru-RU" sz="4300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7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418928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ru-RU" sz="2600" b="1" dirty="0" smtClean="0"/>
              <a:t>1.В </a:t>
            </a:r>
            <a:r>
              <a:rPr lang="ru-RU" sz="2600" b="1" dirty="0"/>
              <a:t>социальной сфере </a:t>
            </a:r>
            <a:r>
              <a:rPr lang="ru-RU" sz="2600" b="1" dirty="0" err="1"/>
              <a:t>Зедландии</a:t>
            </a:r>
            <a:r>
              <a:rPr lang="ru-RU" sz="2600" b="1" dirty="0"/>
              <a:t> есть проблемы. Какие из приведённых ниже утверждений свидетельствуют об этих проблемах? Выберите все верные ответы. Поставьте «√» около каждого выбранного ответа</a:t>
            </a:r>
            <a:r>
              <a:rPr lang="ru-RU" sz="2600" b="1" i="1" dirty="0"/>
              <a:t>.</a:t>
            </a:r>
            <a:endParaRPr lang="ru-RU" sz="2600" b="1" dirty="0"/>
          </a:p>
          <a:p>
            <a:pPr lvl="0"/>
            <a:r>
              <a:rPr lang="ru-RU" dirty="0"/>
              <a:t>	</a:t>
            </a:r>
            <a:r>
              <a:rPr lang="ru-RU" sz="2600" dirty="0" smtClean="0"/>
              <a:t>1)В </a:t>
            </a:r>
            <a:r>
              <a:rPr lang="ru-RU" sz="2600" dirty="0"/>
              <a:t>горной </a:t>
            </a:r>
            <a:r>
              <a:rPr lang="ru-RU" sz="2600" dirty="0" err="1"/>
              <a:t>Зедландии</a:t>
            </a:r>
            <a:r>
              <a:rPr lang="ru-RU" sz="2600" dirty="0"/>
              <a:t> отсутствуют десятилетние школы, поэтому большинство детей в этой местности получает только начальное образование</a:t>
            </a:r>
          </a:p>
          <a:p>
            <a:pPr lvl="0"/>
            <a:r>
              <a:rPr lang="ru-RU" sz="2600" dirty="0" smtClean="0"/>
              <a:t>2)Туристический </a:t>
            </a:r>
            <a:r>
              <a:rPr lang="ru-RU" sz="2600" dirty="0"/>
              <a:t>бизнес – одно из занятий населения </a:t>
            </a:r>
            <a:r>
              <a:rPr lang="ru-RU" sz="2600" dirty="0" err="1"/>
              <a:t>Зедландии</a:t>
            </a:r>
            <a:endParaRPr lang="ru-RU" sz="2600" dirty="0"/>
          </a:p>
          <a:p>
            <a:pPr lvl="0"/>
            <a:r>
              <a:rPr lang="ru-RU" sz="2600" dirty="0"/>
              <a:t>	</a:t>
            </a:r>
            <a:r>
              <a:rPr lang="ru-RU" sz="2600" dirty="0" smtClean="0"/>
              <a:t>3)В</a:t>
            </a:r>
            <a:r>
              <a:rPr lang="ru-RU" sz="2600" dirty="0"/>
              <a:t>	жизни	</a:t>
            </a:r>
            <a:r>
              <a:rPr lang="ru-RU" sz="2600" dirty="0" err="1"/>
              <a:t>зедландцев</a:t>
            </a:r>
            <a:r>
              <a:rPr lang="ru-RU" sz="2600" dirty="0"/>
              <a:t>	существует	неравенство	в	медицинском обслуживании жителей побережья и жителей гор</a:t>
            </a:r>
          </a:p>
          <a:p>
            <a:pPr lvl="0"/>
            <a:r>
              <a:rPr lang="ru-RU" sz="2600" dirty="0"/>
              <a:t>	</a:t>
            </a:r>
            <a:r>
              <a:rPr lang="ru-RU" sz="2600" dirty="0" smtClean="0"/>
              <a:t>4)Горные </a:t>
            </a:r>
            <a:r>
              <a:rPr lang="ru-RU" sz="2600" dirty="0" err="1"/>
              <a:t>зедландцы</a:t>
            </a:r>
            <a:r>
              <a:rPr lang="ru-RU" sz="2600" dirty="0"/>
              <a:t> не используют научные знания для ведения традиционного сельского хозяйства</a:t>
            </a:r>
          </a:p>
          <a:p>
            <a:pPr lvl="0"/>
            <a:r>
              <a:rPr lang="ru-RU" sz="2600" dirty="0" smtClean="0"/>
              <a:t>5)Заработная </a:t>
            </a:r>
            <a:r>
              <a:rPr lang="ru-RU" sz="2600" dirty="0"/>
              <a:t>плата в прибрежной </a:t>
            </a:r>
            <a:r>
              <a:rPr lang="ru-RU" sz="2600" dirty="0" err="1"/>
              <a:t>Зедландии</a:t>
            </a:r>
            <a:r>
              <a:rPr lang="ru-RU" sz="2600" dirty="0"/>
              <a:t> выше, чем в </a:t>
            </a:r>
            <a:r>
              <a:rPr lang="ru-RU" sz="2600" dirty="0" smtClean="0"/>
              <a:t>горной</a:t>
            </a:r>
          </a:p>
          <a:p>
            <a:pPr marL="0" lvl="0" indent="0">
              <a:buNone/>
            </a:pPr>
            <a:r>
              <a:rPr lang="ru-RU" b="1" dirty="0" smtClean="0"/>
              <a:t>2.Правительственная </a:t>
            </a:r>
            <a:r>
              <a:rPr lang="ru-RU" b="1" dirty="0"/>
              <a:t>программа нацелена на изменение экономики</a:t>
            </a:r>
            <a:r>
              <a:rPr lang="ru-RU" dirty="0"/>
              <a:t>. </a:t>
            </a:r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Найдите </a:t>
            </a:r>
            <a:r>
              <a:rPr lang="ru-RU" dirty="0"/>
              <a:t>в тексте факт, который говорит об этом.</a:t>
            </a:r>
          </a:p>
          <a:p>
            <a:r>
              <a:rPr lang="ru-RU" i="1" dirty="0"/>
              <a:t>Подчеркните нужное предложение.</a:t>
            </a:r>
            <a:endParaRPr lang="ru-RU" dirty="0"/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3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41892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b="1" dirty="0" smtClean="0"/>
              <a:t>3.Предположите</a:t>
            </a:r>
            <a:r>
              <a:rPr lang="ru-RU" sz="2400" b="1" dirty="0"/>
              <a:t>, как может измениться хозяйственная деятельность горных </a:t>
            </a:r>
            <a:r>
              <a:rPr lang="ru-RU" sz="2400" b="1" dirty="0" err="1"/>
              <a:t>зедландцев</a:t>
            </a:r>
            <a:r>
              <a:rPr lang="ru-RU" sz="2400" b="1" dirty="0"/>
              <a:t> после завершения программы «Новая дорога – новая жизнь». Укажите одно возможное положительное изменение и одно возможное отрицательное изменение хозяйственной деятельности горных </a:t>
            </a:r>
            <a:r>
              <a:rPr lang="ru-RU" sz="2400" b="1" dirty="0" err="1"/>
              <a:t>зедландцев</a:t>
            </a:r>
            <a:r>
              <a:rPr lang="ru-RU" sz="2400" b="1" dirty="0"/>
              <a:t>.</a:t>
            </a:r>
          </a:p>
          <a:p>
            <a:r>
              <a:rPr lang="ru-RU" i="1" dirty="0"/>
              <a:t>Возможное положительное изменение</a:t>
            </a:r>
            <a:r>
              <a:rPr lang="ru-RU" i="1" dirty="0" smtClean="0"/>
              <a:t>:</a:t>
            </a:r>
          </a:p>
          <a:p>
            <a:endParaRPr lang="ru-RU" i="1" dirty="0"/>
          </a:p>
          <a:p>
            <a:r>
              <a:rPr lang="ru-RU" i="1" dirty="0"/>
              <a:t>Возможное </a:t>
            </a:r>
            <a:r>
              <a:rPr lang="ru-RU" i="1" dirty="0" smtClean="0"/>
              <a:t>отрицательное изменение</a:t>
            </a:r>
            <a:r>
              <a:rPr lang="ru-RU" i="1" dirty="0"/>
              <a:t>:</a:t>
            </a:r>
          </a:p>
          <a:p>
            <a:endParaRPr lang="ru-RU" b="1" i="1" dirty="0"/>
          </a:p>
          <a:p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10871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45224"/>
            <a:ext cx="8183880" cy="589816"/>
          </a:xfrm>
        </p:spPr>
        <p:txBody>
          <a:bodyPr>
            <a:noAutofit/>
          </a:bodyPr>
          <a:lstStyle/>
          <a:p>
            <a:pPr lvl="0"/>
            <a:r>
              <a:rPr lang="ru-RU" sz="1600" dirty="0">
                <a:solidFill>
                  <a:schemeClr val="tx1"/>
                </a:solidFill>
                <a:effectLst/>
              </a:rPr>
              <a:t>4</a:t>
            </a:r>
            <a:r>
              <a:rPr lang="ru-RU" sz="1600" dirty="0" smtClean="0">
                <a:solidFill>
                  <a:schemeClr val="tx1"/>
                </a:solidFill>
                <a:effectLst/>
              </a:rPr>
              <a:t>.Правительство </a:t>
            </a:r>
            <a:r>
              <a:rPr lang="ru-RU" sz="1600" dirty="0" err="1">
                <a:solidFill>
                  <a:schemeClr val="tx1"/>
                </a:solidFill>
                <a:effectLst/>
              </a:rPr>
              <a:t>Зедландии</a:t>
            </a:r>
            <a:r>
              <a:rPr lang="ru-RU" sz="1600" dirty="0">
                <a:solidFill>
                  <a:schemeClr val="tx1"/>
                </a:solidFill>
                <a:effectLst/>
              </a:rPr>
              <a:t> считает, что программа «Новая дорога – новая жизнь» повысит качество жизни в горной </a:t>
            </a:r>
            <a:r>
              <a:rPr lang="ru-RU" sz="1600" dirty="0" err="1">
                <a:solidFill>
                  <a:schemeClr val="tx1"/>
                </a:solidFill>
                <a:effectLst/>
              </a:rPr>
              <a:t>Зедландии</a:t>
            </a:r>
            <a:r>
              <a:rPr lang="ru-RU" sz="1600" dirty="0">
                <a:solidFill>
                  <a:schemeClr val="tx1"/>
                </a:solidFill>
                <a:effectLst/>
              </a:rPr>
              <a:t>. Из приведенных ниже утверждений выберите те, которые свидетельствуют о том, что преобразования нужны. </a:t>
            </a:r>
            <a:r>
              <a:rPr lang="ru-RU" sz="1600" i="1" dirty="0">
                <a:solidFill>
                  <a:schemeClr val="tx1"/>
                </a:solidFill>
                <a:effectLst/>
              </a:rPr>
              <a:t>Поставьте «√» в каждой строке.</a:t>
            </a:r>
            <a:r>
              <a:rPr lang="ru-RU" sz="1600" dirty="0">
                <a:solidFill>
                  <a:schemeClr val="tx1"/>
                </a:solidFill>
                <a:effectLst/>
              </a:rPr>
              <a:t/>
            </a:r>
            <a:br>
              <a:rPr lang="ru-RU" sz="1600" dirty="0">
                <a:solidFill>
                  <a:schemeClr val="tx1"/>
                </a:solidFill>
                <a:effectLst/>
              </a:rPr>
            </a:b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680369" y="768032"/>
          <a:ext cx="5829300" cy="371221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231005"/>
                <a:gridCol w="903605"/>
                <a:gridCol w="694690"/>
              </a:tblGrid>
              <a:tr h="81788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566545" marR="155892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</a:rPr>
                        <a:t>Утверждение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1125" marR="106045" algn="ctr">
                        <a:spcAft>
                          <a:spcPts val="0"/>
                        </a:spcAft>
                      </a:pPr>
                      <a:r>
                        <a:rPr lang="ru-RU" sz="1400" b="1" spc="-5">
                          <a:effectLst/>
                          <a:latin typeface="Times New Roman"/>
                          <a:ea typeface="Times New Roman"/>
                        </a:rPr>
                        <a:t>Свидетельствует</a:t>
                      </a:r>
                      <a:r>
                        <a:rPr lang="ru-RU" sz="1400" b="1" spc="-33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ли о том, что</a:t>
                      </a:r>
                      <a:r>
                        <a:rPr lang="ru-RU" sz="1400" b="1" spc="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преобразования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11125" marR="104775" algn="ctr">
                        <a:lnSpc>
                          <a:spcPts val="152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нужны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8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32740" marR="327025" algn="ctr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193675">
                        <a:lnSpc>
                          <a:spcPts val="1505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</a:rPr>
                        <a:t>Нет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1F1"/>
                    </a:solidFill>
                  </a:tcPr>
                </a:tc>
              </a:tr>
              <a:tr h="614045">
                <a:tc>
                  <a:txBody>
                    <a:bodyPr/>
                    <a:lstStyle/>
                    <a:p>
                      <a:pPr marL="67945" marR="62865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 горной Зедландии отсутствуют десятилетние</a:t>
                      </a:r>
                      <a:r>
                        <a:rPr lang="ru-RU" sz="1400" spc="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школы,</a:t>
                      </a:r>
                      <a:r>
                        <a:rPr lang="ru-RU" sz="1400" spc="-2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поэтому</a:t>
                      </a:r>
                      <a:r>
                        <a:rPr lang="ru-RU" sz="1400" spc="-3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большинство</a:t>
                      </a:r>
                      <a:r>
                        <a:rPr lang="ru-RU" sz="1400" spc="-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детей</a:t>
                      </a:r>
                      <a:r>
                        <a:rPr lang="ru-RU" sz="1400" spc="-1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1400" spc="-1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этой</a:t>
                      </a:r>
                      <a:r>
                        <a:rPr lang="ru-RU" sz="1400" spc="-1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местности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получает</a:t>
                      </a:r>
                      <a:r>
                        <a:rPr lang="ru-RU" sz="1400" spc="-1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только</a:t>
                      </a:r>
                      <a:r>
                        <a:rPr lang="ru-RU" sz="1400" spc="-2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начальное</a:t>
                      </a:r>
                      <a:r>
                        <a:rPr lang="ru-RU" sz="1400" spc="-2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образование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670"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Туристический</a:t>
                      </a:r>
                      <a:r>
                        <a:rPr lang="ru-RU" sz="1400" spc="-1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бизнес</a:t>
                      </a:r>
                      <a:r>
                        <a:rPr lang="ru-RU" sz="1400" spc="-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ru-RU" sz="1400" spc="-1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одно</a:t>
                      </a:r>
                      <a:r>
                        <a:rPr lang="ru-RU" sz="1400" spc="-2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из</a:t>
                      </a:r>
                      <a:r>
                        <a:rPr lang="ru-RU" sz="1400" spc="-1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занятий</a:t>
                      </a:r>
                      <a:r>
                        <a:rPr lang="ru-RU" sz="1400" spc="-2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населения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Зедландии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1400" spc="-1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Зедландии</a:t>
                      </a:r>
                      <a:r>
                        <a:rPr lang="ru-RU" sz="1400" spc="-1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существует</a:t>
                      </a:r>
                      <a:r>
                        <a:rPr lang="ru-RU" sz="1400" spc="-1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неравенство</a:t>
                      </a:r>
                      <a:r>
                        <a:rPr lang="ru-RU" sz="1400" spc="-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r>
                        <a:rPr lang="ru-RU" sz="1400" spc="-1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медицинском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55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обслуживании</a:t>
                      </a:r>
                      <a:r>
                        <a:rPr lang="ru-RU" sz="1400" spc="-1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жителей</a:t>
                      </a:r>
                      <a:r>
                        <a:rPr lang="ru-RU" sz="1400" spc="-1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побережья</a:t>
                      </a:r>
                      <a:r>
                        <a:rPr lang="ru-RU" sz="1400" spc="-1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и</a:t>
                      </a:r>
                      <a:r>
                        <a:rPr lang="ru-RU" sz="1400" spc="-1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жителей</a:t>
                      </a:r>
                      <a:r>
                        <a:rPr lang="ru-RU" sz="1400" spc="-1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гор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140">
                <a:tc>
                  <a:txBody>
                    <a:bodyPr/>
                    <a:lstStyle/>
                    <a:p>
                      <a:pPr marL="67945" marR="430530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Для ведения традиционного сельского хозяйства</a:t>
                      </a:r>
                      <a:r>
                        <a:rPr lang="ru-RU" sz="1400" spc="-335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жителям</a:t>
                      </a:r>
                      <a:r>
                        <a:rPr lang="ru-RU" sz="1400" spc="-1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горной</a:t>
                      </a:r>
                      <a:r>
                        <a:rPr lang="ru-RU" sz="1400" spc="-1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Times New Roman"/>
                        </a:rPr>
                        <a:t>Зедландии</a:t>
                      </a:r>
                      <a:r>
                        <a:rPr lang="ru-RU" sz="1400" spc="-2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не</a:t>
                      </a:r>
                      <a:r>
                        <a:rPr lang="ru-RU" sz="1400" spc="-1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нужны</a:t>
                      </a:r>
                      <a:r>
                        <a:rPr lang="ru-RU" sz="1400" spc="-1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научные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7945">
                        <a:lnSpc>
                          <a:spcPts val="154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знания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410">
                <a:tc>
                  <a:txBody>
                    <a:bodyPr/>
                    <a:lstStyle/>
                    <a:p>
                      <a:pPr marL="67945">
                        <a:lnSpc>
                          <a:spcPts val="1575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Организация</a:t>
                      </a:r>
                      <a:r>
                        <a:rPr lang="ru-RU" sz="1400" spc="-2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школьного</a:t>
                      </a:r>
                      <a:r>
                        <a:rPr lang="ru-RU" sz="1400" spc="-4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  <a:r>
                        <a:rPr lang="ru-RU" sz="1400" spc="-4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Зедландии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67945" marR="69215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затрудняет доступ к высшему образованию для части</a:t>
                      </a:r>
                      <a:r>
                        <a:rPr lang="ru-RU" sz="1400" spc="-335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населения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81163" y="7683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91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05888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5.	В </a:t>
            </a:r>
            <a:r>
              <a:rPr lang="ru-RU" b="1" dirty="0" err="1"/>
              <a:t>Зедландии</a:t>
            </a:r>
            <a:r>
              <a:rPr lang="ru-RU" b="1" dirty="0"/>
              <a:t> обсуждают программу «Новая дорога – новая жизнь». В приведенном перечне выберите аргументы, которые могут использовать те, кто однозначно поддерживает программу («за»), и аргументы, которые могут использовать те, кто однозначно против программы («против»).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i="1" dirty="0"/>
              <a:t>1.	Для	населения	горной	</a:t>
            </a:r>
            <a:r>
              <a:rPr lang="ru-RU" i="1" dirty="0" smtClean="0"/>
              <a:t> </a:t>
            </a:r>
            <a:r>
              <a:rPr lang="ru-RU" i="1" dirty="0" err="1" smtClean="0"/>
              <a:t>Зедландии</a:t>
            </a:r>
            <a:r>
              <a:rPr lang="ru-RU" i="1" dirty="0"/>
              <a:t>	медицинская	помощь	станет доступнее.</a:t>
            </a:r>
          </a:p>
          <a:p>
            <a:r>
              <a:rPr lang="ru-RU" i="1" dirty="0"/>
              <a:t>2.	Школьные автобусы смогут отвозить учащихся из горной </a:t>
            </a:r>
            <a:r>
              <a:rPr lang="ru-RU" i="1" dirty="0" err="1"/>
              <a:t>Зедландии</a:t>
            </a:r>
            <a:r>
              <a:rPr lang="ru-RU" i="1" dirty="0"/>
              <a:t> в десятилетние школы на побережье.</a:t>
            </a:r>
          </a:p>
          <a:p>
            <a:r>
              <a:rPr lang="ru-RU" i="1" dirty="0"/>
              <a:t>3.	Строительство	дорог	и	развитие	транспорта	может	изменить природные условия горной </a:t>
            </a:r>
            <a:r>
              <a:rPr lang="ru-RU" i="1" dirty="0" err="1"/>
              <a:t>Зедландии</a:t>
            </a:r>
            <a:r>
              <a:rPr lang="ru-RU" i="1" dirty="0"/>
              <a:t>.</a:t>
            </a:r>
          </a:p>
          <a:p>
            <a:r>
              <a:rPr lang="ru-RU" i="1" dirty="0"/>
              <a:t>4.	Традиционное хозяйство горной </a:t>
            </a:r>
            <a:r>
              <a:rPr lang="ru-RU" i="1" dirty="0" err="1"/>
              <a:t>Зедландии</a:t>
            </a:r>
            <a:r>
              <a:rPr lang="ru-RU" i="1" dirty="0"/>
              <a:t> придет в упадок.</a:t>
            </a:r>
          </a:p>
          <a:p>
            <a:r>
              <a:rPr lang="ru-RU" i="1" dirty="0"/>
              <a:t>5.	</a:t>
            </a:r>
            <a:r>
              <a:rPr lang="ru-RU" i="1" dirty="0" err="1"/>
              <a:t>Зедландии</a:t>
            </a:r>
            <a:r>
              <a:rPr lang="ru-RU" i="1" dirty="0"/>
              <a:t> нужно строить отели на побережье.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84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83630"/>
            <a:ext cx="8208912" cy="4161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450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10816"/>
          </a:xfrm>
        </p:spPr>
        <p:txBody>
          <a:bodyPr>
            <a:normAutofit fontScale="62500" lnSpcReduction="20000"/>
          </a:bodyPr>
          <a:lstStyle/>
          <a:p>
            <a:pPr marL="0" lvl="0" indent="0">
              <a:buNone/>
            </a:pPr>
            <a:r>
              <a:rPr lang="ru-RU" b="1" dirty="0" smtClean="0"/>
              <a:t>6.В </a:t>
            </a:r>
            <a:r>
              <a:rPr lang="ru-RU" b="1" dirty="0"/>
              <a:t>газете «День </a:t>
            </a:r>
            <a:r>
              <a:rPr lang="ru-RU" b="1" dirty="0" err="1"/>
              <a:t>Зедландии</a:t>
            </a:r>
            <a:r>
              <a:rPr lang="ru-RU" b="1" dirty="0"/>
              <a:t>» было опубликовано письмо гражданина, выступающего против строительства новых дорог в </a:t>
            </a:r>
            <a:r>
              <a:rPr lang="ru-RU" b="1" dirty="0" err="1"/>
              <a:t>Зедландии</a:t>
            </a:r>
            <a:r>
              <a:rPr lang="ru-RU" b="1" dirty="0"/>
              <a:t>. Он привел два довода:</a:t>
            </a:r>
          </a:p>
          <a:p>
            <a:pPr marL="0" indent="0">
              <a:buNone/>
            </a:pPr>
            <a:r>
              <a:rPr lang="ru-RU" b="1" dirty="0"/>
              <a:t>«Для того, чтобы больше выходцев из горной </a:t>
            </a:r>
            <a:r>
              <a:rPr lang="ru-RU" b="1" dirty="0" err="1"/>
              <a:t>Зедландии</a:t>
            </a:r>
            <a:r>
              <a:rPr lang="ru-RU" b="1" dirty="0"/>
              <a:t> смогло получить высшее образование, достаточно закрепить за ними 50 % учебных мест в вузах. Для того, чтобы оказывать срочную медицинскую помощь, нужно использовать вертолёты».</a:t>
            </a:r>
          </a:p>
          <a:p>
            <a:pPr marL="0" indent="0">
              <a:buNone/>
            </a:pPr>
            <a:r>
              <a:rPr lang="ru-RU" b="1" dirty="0"/>
              <a:t>Как мог бы ответить ему сторонник строительства новых дорог?</a:t>
            </a:r>
          </a:p>
          <a:p>
            <a:pPr marL="0" indent="0">
              <a:buNone/>
            </a:pPr>
            <a:r>
              <a:rPr lang="ru-RU" i="1" dirty="0"/>
              <a:t>Предложите свое опровержение каждого из доводов письма.</a:t>
            </a:r>
          </a:p>
          <a:p>
            <a:pPr marL="0" indent="0">
              <a:buNone/>
            </a:pPr>
            <a:r>
              <a:rPr lang="ru-RU" i="1" dirty="0"/>
              <a:t> </a:t>
            </a:r>
          </a:p>
          <a:p>
            <a:r>
              <a:rPr lang="ru-RU" i="1" dirty="0"/>
              <a:t>Опровержение 1. </a:t>
            </a:r>
            <a:endParaRPr lang="ru-RU" i="1" dirty="0" smtClean="0"/>
          </a:p>
          <a:p>
            <a:endParaRPr lang="ru-RU" i="1" dirty="0" smtClean="0"/>
          </a:p>
          <a:p>
            <a:r>
              <a:rPr lang="ru-RU" i="1" dirty="0" smtClean="0"/>
              <a:t>Опровержение 2.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53488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52</TotalTime>
  <Words>1081</Words>
  <Application>Microsoft Office PowerPoint</Application>
  <PresentationFormat>Экран (4:3)</PresentationFormat>
  <Paragraphs>147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Практические задания по теме  «Глобальные компетенции» </vt:lpstr>
      <vt:lpstr>Содержательные аспекты в динамике. Глобальные  проблемы</vt:lpstr>
      <vt:lpstr>   ГЛОБАЛЬНЫЕ КОМПЕТЕНЦИИ Задания для 7 класса  (содержательная область-права человека)</vt:lpstr>
      <vt:lpstr>Презентация PowerPoint</vt:lpstr>
      <vt:lpstr>Презентация PowerPoint</vt:lpstr>
      <vt:lpstr>4.Правительство Зедландии считает, что программа «Новая дорога – новая жизнь» повысит качество жизни в горной Зедландии. Из приведенных ниже утверждений выберите те, которые свидетельствуют о том, что преобразования нужны. Поставьте «√» в каждой строке. </vt:lpstr>
      <vt:lpstr>Презентация PowerPoint</vt:lpstr>
      <vt:lpstr>Презентация PowerPoint</vt:lpstr>
      <vt:lpstr>Презентация PowerPoint</vt:lpstr>
      <vt:lpstr>Презентация PowerPoint</vt:lpstr>
      <vt:lpstr>Семейные ценности</vt:lpstr>
      <vt:lpstr>Содержательная область-семья</vt:lpstr>
      <vt:lpstr>Школьная жизнь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Практические задания </dc:title>
  <dc:creator>Админ</dc:creator>
  <cp:lastModifiedBy>Админ</cp:lastModifiedBy>
  <cp:revision>8</cp:revision>
  <dcterms:created xsi:type="dcterms:W3CDTF">2022-03-08T18:51:43Z</dcterms:created>
  <dcterms:modified xsi:type="dcterms:W3CDTF">2022-03-09T12:59:09Z</dcterms:modified>
</cp:coreProperties>
</file>